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324" r:id="rId4"/>
    <p:sldId id="392" r:id="rId5"/>
    <p:sldId id="259" r:id="rId6"/>
    <p:sldId id="261" r:id="rId7"/>
    <p:sldId id="257" r:id="rId8"/>
    <p:sldId id="601" r:id="rId9"/>
    <p:sldId id="602" r:id="rId10"/>
    <p:sldId id="600" r:id="rId11"/>
    <p:sldId id="262" r:id="rId12"/>
    <p:sldId id="265" r:id="rId13"/>
    <p:sldId id="286" r:id="rId14"/>
    <p:sldId id="285" r:id="rId15"/>
    <p:sldId id="290" r:id="rId16"/>
    <p:sldId id="288" r:id="rId17"/>
    <p:sldId id="292" r:id="rId18"/>
    <p:sldId id="299" r:id="rId19"/>
    <p:sldId id="298" r:id="rId20"/>
    <p:sldId id="461" r:id="rId21"/>
    <p:sldId id="260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77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lantis\meh_munka\VK\kuncs\Documents\ADATK&#214;R&#214;K\Szennyv&#237;z-vezet&#233;khossz%20&#233;s%20&#246;sszet&#233;t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Munka1!$A$1:$A$10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</c:numCache>
            </c:numRef>
          </c:xVal>
          <c:yVal>
            <c:numRef>
              <c:f>Munka1!$B$1:$B$10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10</c:v>
                </c:pt>
                <c:pt idx="8">
                  <c:v>25</c:v>
                </c:pt>
                <c:pt idx="9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6D-4728-A4D1-D5E2BD565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202064"/>
        <c:axId val="322206376"/>
      </c:scatterChart>
      <c:valAx>
        <c:axId val="32220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2206376"/>
        <c:crosses val="autoZero"/>
        <c:crossBetween val="midCat"/>
      </c:valAx>
      <c:valAx>
        <c:axId val="32220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2202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10193193063983E-2"/>
          <c:y val="0.20948436494420472"/>
          <c:w val="0.96689436771223258"/>
          <c:h val="0.7693861216372248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5"/>
            <c:extLst>
              <c:ext xmlns:c16="http://schemas.microsoft.com/office/drawing/2014/chart" uri="{C3380CC4-5D6E-409C-BE32-E72D297353CC}">
                <c16:uniqueId val="{00000000-E448-43EF-938F-08171DF53D0A}"/>
              </c:ext>
            </c:extLst>
          </c:dPt>
          <c:dPt>
            <c:idx val="2"/>
            <c:bubble3D val="0"/>
            <c:explosion val="39"/>
            <c:extLst>
              <c:ext xmlns:c16="http://schemas.microsoft.com/office/drawing/2014/chart" uri="{C3380CC4-5D6E-409C-BE32-E72D297353CC}">
                <c16:uniqueId val="{00000001-E448-43EF-938F-08171DF53D0A}"/>
              </c:ext>
            </c:extLst>
          </c:dPt>
          <c:dPt>
            <c:idx val="3"/>
            <c:bubble3D val="0"/>
            <c:explosion val="40"/>
            <c:extLst>
              <c:ext xmlns:c16="http://schemas.microsoft.com/office/drawing/2014/chart" uri="{C3380CC4-5D6E-409C-BE32-E72D297353CC}">
                <c16:uniqueId val="{00000002-E448-43EF-938F-08171DF53D0A}"/>
              </c:ext>
            </c:extLst>
          </c:dPt>
          <c:dPt>
            <c:idx val="4"/>
            <c:bubble3D val="0"/>
            <c:explosion val="34"/>
            <c:extLst>
              <c:ext xmlns:c16="http://schemas.microsoft.com/office/drawing/2014/chart" uri="{C3380CC4-5D6E-409C-BE32-E72D297353CC}">
                <c16:uniqueId val="{00000003-E448-43EF-938F-08171DF53D0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4A19277A-A0A2-4DAC-B1AA-F9DEC17C17A3}" type="CATEGORYNAME">
                      <a:rPr lang="en-US" smtClean="0"/>
                      <a:pPr/>
                      <a:t>[KATEGÓRIA NEVE]</a:t>
                    </a:fld>
                    <a:r>
                      <a:rPr lang="en-US"/>
                      <a:t> és ac.</a:t>
                    </a:r>
                    <a:r>
                      <a:rPr lang="en-US" baseline="0"/>
                      <a:t>
</a:t>
                    </a:r>
                    <a:fld id="{447A8C8D-7FD9-4903-96C9-3FE630853D85}" type="PERCENTAGE">
                      <a:rPr lang="en-US" baseline="0"/>
                      <a:pPr/>
                      <a:t>[SZÁZALÉK]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C23-4BCD-95E2-42432CF8B4A2}"/>
                </c:ext>
              </c:extLst>
            </c:dLbl>
            <c:dLbl>
              <c:idx val="2"/>
              <c:layout>
                <c:manualLayout>
                  <c:x val="-0.14958715454685836"/>
                  <c:y val="0.131952656879122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48-43EF-938F-08171DF53D0A}"/>
                </c:ext>
              </c:extLst>
            </c:dLbl>
            <c:dLbl>
              <c:idx val="3"/>
              <c:layout>
                <c:manualLayout>
                  <c:x val="-9.053033811950012E-2"/>
                  <c:y val="2.09549709463745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48-43EF-938F-08171DF53D0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'DM05_2 összesen'!$B$1:$F$1</c:f>
              <c:strCache>
                <c:ptCount val="5"/>
                <c:pt idx="0">
                  <c:v>Műanyag</c:v>
                </c:pt>
                <c:pt idx="1">
                  <c:v>Beton</c:v>
                </c:pt>
                <c:pt idx="2">
                  <c:v>Kőagyag</c:v>
                </c:pt>
                <c:pt idx="3">
                  <c:v>Acél</c:v>
                </c:pt>
                <c:pt idx="4">
                  <c:v>Egyéb</c:v>
                </c:pt>
              </c:strCache>
            </c:strRef>
          </c:cat>
          <c:val>
            <c:numRef>
              <c:f>'DM05_2 összesen'!$B$2:$F$2</c:f>
              <c:numCache>
                <c:formatCode>#,##0</c:formatCode>
                <c:ptCount val="5"/>
                <c:pt idx="0">
                  <c:v>56481806.852099985</c:v>
                </c:pt>
                <c:pt idx="1">
                  <c:v>10366639.859880015</c:v>
                </c:pt>
                <c:pt idx="2">
                  <c:v>813551.89476999897</c:v>
                </c:pt>
                <c:pt idx="3">
                  <c:v>116967.19185</c:v>
                </c:pt>
                <c:pt idx="4">
                  <c:v>1653095.8472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8-43EF-938F-08171DF53D0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178C-0D00-4ECD-B0E2-1D966463E8F6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45CED-435D-4F95-ABC3-8104B1FDA3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84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89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15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25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12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123-as, addig gondolkodjunk, míg helyettünk nem akar más gondolkodni..</a:t>
            </a:r>
          </a:p>
          <a:p>
            <a:r>
              <a:rPr lang="hu-HU" dirty="0"/>
              <a:t>Szennyvíziszap OVF vannak benne kérdések – egyszerűsítünk, vagy bonyolítunk??? Jogszabály módosítás kell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44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189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Szakmai napok kellenek!!</a:t>
            </a:r>
          </a:p>
          <a:p>
            <a:r>
              <a:rPr lang="hu-HU" dirty="0"/>
              <a:t>Ötletek??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84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649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B64CCC-FFF2-49BD-8381-DCC7FBAB9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4F84759-464C-4F59-9582-4791308BF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3247F2-FFAD-4686-AA96-F88102C6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0976CF-C3A4-47B8-9CE4-05EDA196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59493F-43A9-4BED-946F-0E327021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32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5E83EB-C586-4F66-BA31-E81BDCA8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88A1136-F517-4354-B094-0606A3E3F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C54D4F-40D6-496A-8DF2-DAA27443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4A24C0-CBAD-4A8B-8D40-80871D01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2F4800-8CFB-42D8-81C0-0A33613C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61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943FA47-B2D3-4937-A454-FC94B25CA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DDED652-4470-4215-A5B4-CC0E0235E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36BA70-71A6-4977-8C7E-1217B13A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32711-752F-49A7-9933-16F6BF45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4A8AD0-37A6-4FB7-AD4F-DDBE27F5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5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97FBE-DBA6-478D-A880-C133BA18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79A922-38DC-4DC4-98FD-FD9E2A41D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01DC33-16F7-4833-A98E-1ACDD821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0F9265-7D1F-4AEA-AAD7-14A597E9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0D9F50-5487-4F74-B797-E7FE8299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4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747E5F-BB66-4B2A-82C3-956882D9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8D61624-321E-4DC2-AE02-D3B1BF84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29774C-00E3-40D4-8682-68E4870B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E5BFD0-41F3-4675-A4CB-3FFD4B01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13F715-1A90-4B29-AE76-9D95C10C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33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5228D2-4244-49A6-A4EA-92D3511A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A4A949-80B0-4BD6-8451-2CF1FD6CA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EF584B9-0ECE-4F16-BF90-1212E3F08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756553C-435A-48D9-834E-8FA7D24C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98D7CF2-972A-479C-B59F-AF24AF4E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C501F13-8950-400E-A57D-F04DE472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93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61104F-BBFC-4F48-8D62-26C31487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C5267D-570B-490A-84ED-EC3EAD7A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6DBC15D-02FB-4898-92A0-4A0EA3467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6CA173F-C36B-4449-8F5E-D568500FD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EC875AA-A470-4C00-93CC-30580388A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09FF72F-A691-49DD-8973-5174DB50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16C766D-A2E2-4FD7-9532-4AA51DD3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E86976A-4CA1-4701-9A5F-305CCD60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0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C3CBFA-99CD-43CA-9E5D-BFE9481F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DBB77C1-56A1-4BB7-822A-9C2942BE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DD14439-2B20-40FC-B4D6-0387ED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07C0DA1-7B5A-47AC-B07B-422F2C3B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85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C2F7A8F-62F1-4D87-B7D9-3DE8D278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628CE70-B5C7-4BEE-98EC-F8E65188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508169-351A-4083-BD6F-05305113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80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D20A54-A006-4AC7-8B65-A69B0FA6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4B6A68-7259-4C3A-904E-C440ED6B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AD4BF8A-E434-49C6-8175-52D99C92C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E49BFAB-1B10-4448-B53E-FBEEB23F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63BD07-43F9-4855-8BA1-C3A9CFED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ADDD6AB-9EC9-4AA9-826D-ED22BA7A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93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29BED2-7B93-48B3-81C8-A8C4D30C0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E975FEE-831C-42CA-BA88-CE557D806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6DFAC1-29DB-4653-8866-E55E0A1CE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680F43A-A162-4158-AAC8-76F779FE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FEFC532-2DC7-4D7C-8FDD-3BE8E2CE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2F58E5B-21BD-490D-B953-44DCCB31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4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E070F7-33A1-4536-82F1-DF1AD855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71C755-CA14-4338-B292-36B37D8BC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1D889A-661F-4629-9113-CED7E5E0A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8F68-CCEB-4A8B-8D47-94A9B3813E01}" type="datetimeFigureOut">
              <a:rPr lang="hu-HU" smtClean="0"/>
              <a:t>2024. 01. 23.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AEE987-F829-4450-860B-BD04AACDF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6B6713-0F04-474D-8D12-F2C866B86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4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05BD8A-F9E7-420B-B9BB-193C17448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9450"/>
            <a:ext cx="9144000" cy="3393350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Víziközmű vezetékek helyzete és élettartamának jellemzői Magyarországon</a:t>
            </a:r>
            <a:br>
              <a:rPr lang="hu-HU" dirty="0">
                <a:solidFill>
                  <a:schemeClr val="accent5">
                    <a:lumMod val="50000"/>
                  </a:schemeClr>
                </a:solidFill>
              </a:rPr>
            </a:b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B69A59-F34F-4318-AB09-0C98F9EF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7675"/>
            <a:ext cx="9144000" cy="820875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Radács Attila 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MaVíz Műszaki Bizottság elnöke</a:t>
            </a:r>
          </a:p>
        </p:txBody>
      </p:sp>
    </p:spTree>
    <p:extLst>
      <p:ext uri="{BB962C8B-B14F-4D97-AF65-F5344CB8AC3E}">
        <p14:creationId xmlns:p14="http://schemas.microsoft.com/office/powerpoint/2010/main" val="92551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1A543AA3-E5F5-1356-ADAC-AD34BB60D09D}"/>
              </a:ext>
            </a:extLst>
          </p:cNvPr>
          <p:cNvSpPr/>
          <p:nvPr/>
        </p:nvSpPr>
        <p:spPr>
          <a:xfrm>
            <a:off x="8397899" y="3212976"/>
            <a:ext cx="550712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1814857-0371-4167-837B-837DB36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99992"/>
            <a:ext cx="10952114" cy="849842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6F51"/>
                </a:solidFill>
              </a:rPr>
              <a:t>Csőanyag élettartamok – rekonstrukciós igény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D910D9B8-A8C5-4F3E-9403-BB78E41BC054}"/>
              </a:ext>
            </a:extLst>
          </p:cNvPr>
          <p:cNvGraphicFramePr>
            <a:graphicFrameLocks noGrp="1"/>
          </p:cNvGraphicFramePr>
          <p:nvPr/>
        </p:nvGraphicFramePr>
        <p:xfrm>
          <a:off x="1262065" y="1657193"/>
          <a:ext cx="9931397" cy="4284345"/>
        </p:xfrm>
        <a:graphic>
          <a:graphicData uri="http://schemas.openxmlformats.org/drawingml/2006/table">
            <a:tbl>
              <a:tblPr/>
              <a:tblGrid>
                <a:gridCol w="1302060">
                  <a:extLst>
                    <a:ext uri="{9D8B030D-6E8A-4147-A177-3AD203B41FA5}">
                      <a16:colId xmlns:a16="http://schemas.microsoft.com/office/drawing/2014/main" val="120075384"/>
                    </a:ext>
                  </a:extLst>
                </a:gridCol>
                <a:gridCol w="804214">
                  <a:extLst>
                    <a:ext uri="{9D8B030D-6E8A-4147-A177-3AD203B41FA5}">
                      <a16:colId xmlns:a16="http://schemas.microsoft.com/office/drawing/2014/main" val="1652266485"/>
                    </a:ext>
                  </a:extLst>
                </a:gridCol>
                <a:gridCol w="242541">
                  <a:extLst>
                    <a:ext uri="{9D8B030D-6E8A-4147-A177-3AD203B41FA5}">
                      <a16:colId xmlns:a16="http://schemas.microsoft.com/office/drawing/2014/main" val="1508263558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22500388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3296494039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2157938815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4054983547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882022205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892678817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3288741068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2563864041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2360791616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3337739325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26499736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4088472288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690579611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1271753956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958599709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4092397298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2244210331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4039509963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4200154777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369025588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984854882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220081343"/>
                    </a:ext>
                  </a:extLst>
                </a:gridCol>
                <a:gridCol w="612734">
                  <a:extLst>
                    <a:ext uri="{9D8B030D-6E8A-4147-A177-3AD203B41FA5}">
                      <a16:colId xmlns:a16="http://schemas.microsoft.com/office/drawing/2014/main" val="428240620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691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088477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Duktil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(GGG)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6088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90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31844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902210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 (KPE)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06496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1" i="1" u="none" strike="noStrike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69409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615842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PVC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6175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40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16684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8692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Acél (védelem     nélkül)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502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32071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502926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Azbesztcement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73768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50 - 70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4227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848357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Öntöttvas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99702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100 év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426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39817"/>
                  </a:ext>
                </a:extLst>
              </a:tr>
            </a:tbl>
          </a:graphicData>
        </a:graphic>
      </p:graphicFrame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E91C91AF-0D8F-4190-92BA-F2A0D212FAFC}"/>
              </a:ext>
            </a:extLst>
          </p:cNvPr>
          <p:cNvSpPr/>
          <p:nvPr/>
        </p:nvSpPr>
        <p:spPr>
          <a:xfrm>
            <a:off x="10333037" y="2279600"/>
            <a:ext cx="371475" cy="1412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1" name="Nyíl: jobbra mutató 10">
            <a:extLst>
              <a:ext uri="{FF2B5EF4-FFF2-40B4-BE49-F238E27FC236}">
                <a16:creationId xmlns:a16="http://schemas.microsoft.com/office/drawing/2014/main" id="{8D9EBD52-6543-4139-B4CE-AD2700EF50B0}"/>
              </a:ext>
            </a:extLst>
          </p:cNvPr>
          <p:cNvSpPr/>
          <p:nvPr/>
        </p:nvSpPr>
        <p:spPr>
          <a:xfrm>
            <a:off x="9048328" y="2812926"/>
            <a:ext cx="1600198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/>
              <a:t>Rekonstrukció</a:t>
            </a:r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B74D5CD6-EF9C-49B8-B0AA-5A7D8305211D}"/>
              </a:ext>
            </a:extLst>
          </p:cNvPr>
          <p:cNvSpPr/>
          <p:nvPr/>
        </p:nvSpPr>
        <p:spPr>
          <a:xfrm>
            <a:off x="5879976" y="4109070"/>
            <a:ext cx="3096344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 dirty="0"/>
              <a:t>Rekonstrukció</a:t>
            </a:r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26FD40AF-0680-4CE8-8852-828591BF7D94}"/>
              </a:ext>
            </a:extLst>
          </p:cNvPr>
          <p:cNvSpPr/>
          <p:nvPr/>
        </p:nvSpPr>
        <p:spPr>
          <a:xfrm>
            <a:off x="7752184" y="3460998"/>
            <a:ext cx="1224136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 dirty="0"/>
              <a:t>Rekonstrukció</a:t>
            </a:r>
          </a:p>
        </p:txBody>
      </p:sp>
      <p:sp>
        <p:nvSpPr>
          <p:cNvPr id="15" name="Nyíl: jobbra mutató 14">
            <a:extLst>
              <a:ext uri="{FF2B5EF4-FFF2-40B4-BE49-F238E27FC236}">
                <a16:creationId xmlns:a16="http://schemas.microsoft.com/office/drawing/2014/main" id="{F55878E1-5E46-4420-987F-EC81A697F195}"/>
              </a:ext>
            </a:extLst>
          </p:cNvPr>
          <p:cNvSpPr/>
          <p:nvPr/>
        </p:nvSpPr>
        <p:spPr>
          <a:xfrm>
            <a:off x="8397899" y="4797152"/>
            <a:ext cx="1874566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/>
              <a:t>Rekonstrukció</a:t>
            </a:r>
          </a:p>
        </p:txBody>
      </p:sp>
      <p:sp>
        <p:nvSpPr>
          <p:cNvPr id="16" name="Nyíl: jobbra mutató 15">
            <a:extLst>
              <a:ext uri="{FF2B5EF4-FFF2-40B4-BE49-F238E27FC236}">
                <a16:creationId xmlns:a16="http://schemas.microsoft.com/office/drawing/2014/main" id="{07596679-8A36-4A07-A831-79A79660E293}"/>
              </a:ext>
            </a:extLst>
          </p:cNvPr>
          <p:cNvSpPr/>
          <p:nvPr/>
        </p:nvSpPr>
        <p:spPr>
          <a:xfrm>
            <a:off x="6239668" y="5137751"/>
            <a:ext cx="1114425" cy="466725"/>
          </a:xfrm>
          <a:prstGeom prst="rightArrow">
            <a:avLst/>
          </a:prstGeom>
          <a:solidFill>
            <a:srgbClr val="F38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 dirty="0"/>
              <a:t>Rekonstrukció</a:t>
            </a:r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74158565-98EC-4962-8591-1E2A546DAC7B}"/>
              </a:ext>
            </a:extLst>
          </p:cNvPr>
          <p:cNvCxnSpPr/>
          <p:nvPr/>
        </p:nvCxnSpPr>
        <p:spPr>
          <a:xfrm>
            <a:off x="7366795" y="5197202"/>
            <a:ext cx="0" cy="4286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A66BC9F-8C59-48B2-BA24-B9EE46494F3C}"/>
              </a:ext>
            </a:extLst>
          </p:cNvPr>
          <p:cNvSpPr txBox="1"/>
          <p:nvPr/>
        </p:nvSpPr>
        <p:spPr>
          <a:xfrm>
            <a:off x="8866610" y="3310575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10F1D6C-B5CB-488A-BB7F-8F8BC79BB7B7}"/>
              </a:ext>
            </a:extLst>
          </p:cNvPr>
          <p:cNvSpPr txBox="1"/>
          <p:nvPr/>
        </p:nvSpPr>
        <p:spPr>
          <a:xfrm>
            <a:off x="8872639" y="4294191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210F0BDA-E22C-482B-8948-F2D99021E165}"/>
              </a:ext>
            </a:extLst>
          </p:cNvPr>
          <p:cNvSpPr/>
          <p:nvPr/>
        </p:nvSpPr>
        <p:spPr>
          <a:xfrm>
            <a:off x="1199456" y="2636912"/>
            <a:ext cx="2220839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5C0679F6-7DF0-47AE-B18C-E41C2913EAC3}"/>
              </a:ext>
            </a:extLst>
          </p:cNvPr>
          <p:cNvSpPr/>
          <p:nvPr/>
        </p:nvSpPr>
        <p:spPr>
          <a:xfrm>
            <a:off x="1199456" y="3284984"/>
            <a:ext cx="2220839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AB742FB7-467F-4745-B71E-D62FD172D10D}"/>
              </a:ext>
            </a:extLst>
          </p:cNvPr>
          <p:cNvSpPr/>
          <p:nvPr/>
        </p:nvSpPr>
        <p:spPr>
          <a:xfrm>
            <a:off x="1199456" y="4581128"/>
            <a:ext cx="2220839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6CAE49F9-6CD5-4E3E-BC6C-8750E5736C98}"/>
              </a:ext>
            </a:extLst>
          </p:cNvPr>
          <p:cNvSpPr/>
          <p:nvPr/>
        </p:nvSpPr>
        <p:spPr>
          <a:xfrm>
            <a:off x="6816083" y="4613126"/>
            <a:ext cx="2160235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/>
              <a:t>Rekonstrukció</a:t>
            </a:r>
          </a:p>
        </p:txBody>
      </p:sp>
      <p:sp>
        <p:nvSpPr>
          <p:cNvPr id="24" name="Téglalap: lekerekített 23">
            <a:extLst>
              <a:ext uri="{FF2B5EF4-FFF2-40B4-BE49-F238E27FC236}">
                <a16:creationId xmlns:a16="http://schemas.microsoft.com/office/drawing/2014/main" id="{34468BE9-C382-4A71-8D96-C360816AC695}"/>
              </a:ext>
            </a:extLst>
          </p:cNvPr>
          <p:cNvSpPr/>
          <p:nvPr/>
        </p:nvSpPr>
        <p:spPr>
          <a:xfrm>
            <a:off x="1127448" y="5950904"/>
            <a:ext cx="9253028" cy="554925"/>
          </a:xfrm>
          <a:prstGeom prst="roundRect">
            <a:avLst/>
          </a:prstGeom>
          <a:solidFill>
            <a:srgbClr val="006F5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Értékesítési különbözet 23%!      100 m</a:t>
            </a:r>
            <a:r>
              <a:rPr lang="hu-HU" sz="2000" b="1" baseline="30000" dirty="0"/>
              <a:t>3</a:t>
            </a:r>
            <a:r>
              <a:rPr lang="hu-HU" sz="2000" b="1" dirty="0"/>
              <a:t> kitermelt vízből, 23 m</a:t>
            </a:r>
            <a:r>
              <a:rPr lang="hu-HU" sz="2000" b="1" baseline="30000" dirty="0"/>
              <a:t>3</a:t>
            </a:r>
            <a:r>
              <a:rPr lang="hu-HU" sz="2000" b="1" dirty="0"/>
              <a:t> után nincs árbevétel! </a:t>
            </a: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BB8D193B-5654-4417-B58F-11020221CA45}"/>
              </a:ext>
            </a:extLst>
          </p:cNvPr>
          <p:cNvSpPr/>
          <p:nvPr/>
        </p:nvSpPr>
        <p:spPr>
          <a:xfrm>
            <a:off x="8732839" y="2078196"/>
            <a:ext cx="371475" cy="141288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A383AC7B-6BD4-4466-BF90-BA86723C3ED9}"/>
              </a:ext>
            </a:extLst>
          </p:cNvPr>
          <p:cNvSpPr/>
          <p:nvPr/>
        </p:nvSpPr>
        <p:spPr>
          <a:xfrm>
            <a:off x="8771706" y="2736726"/>
            <a:ext cx="371475" cy="141288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</p:spTree>
    <p:extLst>
      <p:ext uri="{BB962C8B-B14F-4D97-AF65-F5344CB8AC3E}">
        <p14:creationId xmlns:p14="http://schemas.microsoft.com/office/powerpoint/2010/main" val="17743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/>
      <p:bldP spid="20" grpId="0"/>
      <p:bldP spid="21" grpId="0" animBg="1"/>
      <p:bldP spid="22" grpId="0" animBg="1"/>
      <p:bldP spid="23" grpId="0" animBg="1"/>
      <p:bldP spid="13" grpId="0" animBg="1"/>
      <p:bldP spid="24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A069-6279-40AA-9360-A559BE4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5" y="365125"/>
            <a:ext cx="11262048" cy="1325563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Egyéb hatások, változások – amik nem segítenek…. – ivóvíz és szennyvíz csatorna hálózaton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EC87B-FE66-4189-AE12-2831EB5B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Változó igénybevétel</a:t>
            </a:r>
            <a:endParaRPr lang="hu-HU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Országon belüli vándorlás,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Éghajlati változások,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Nincs ára a víznek,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Kapacitás hányok kialakulása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Korábbi nagyobb „ipari” igénybevétel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Hosszabb tartózkodási idők,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Vízminőségi problémák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Kivitelezési hiányosságok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Anyag hibák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Kivitelezési hibák (infiltráció a csatorna hálózaton)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1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A069-6279-40AA-9360-A559BE4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365125"/>
            <a:ext cx="11101873" cy="1325563"/>
          </a:xfrm>
        </p:spPr>
        <p:txBody>
          <a:bodyPr/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Vízió és műszaki szükségesség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EC87B-FE66-4189-AE12-2831EB5B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Alapvető érdek a szolgáltatás biztonságának és az üzemeltetés hatékonyságának növelése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Új hibafeltárási és hibaelhárítási megoldások, módszerek,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Korszerű rekonstrukciós megoldások, anyagok, technológiák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kapacitás növelés lehetőségei a problémás rendszereken,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Nyomásmenedzsment,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digitalizáció lehetőségeinek kihasználása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Korszerű folyamatirányítás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Gyors beavatkozások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Hatékony munkaerő gazdálkodás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Naprakész műszaki alapadat szolgáltatás</a:t>
            </a:r>
          </a:p>
          <a:p>
            <a:pPr marL="0" indent="0">
              <a:buNone/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1163509" y="83976"/>
            <a:ext cx="4114800" cy="850900"/>
          </a:xfrm>
          <a:noFill/>
        </p:spPr>
        <p:txBody>
          <a:bodyPr/>
          <a:lstStyle/>
          <a:p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Hálózat vizsgálat</a:t>
            </a: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961054" y="836614"/>
            <a:ext cx="5854086" cy="185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</a:rPr>
              <a:t>Nyomvonal bejárás, szemrevételezés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</a:rPr>
              <a:t>Hóolvadás, csapadékos időszak után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</a:rPr>
              <a:t>Csatorna füstölés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</a:rPr>
              <a:t>Vízfestés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</a:rPr>
              <a:t>Csatorna 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</a:rPr>
              <a:t>kamerázás</a:t>
            </a:r>
            <a:endParaRPr lang="hu-HU" alt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24" name="Picture 12" descr="20170510_103944_Richtone(HDR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6493" y="836612"/>
            <a:ext cx="5367322" cy="552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3" descr="SANY98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055" y="2929811"/>
            <a:ext cx="5134946" cy="36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606489" y="274638"/>
            <a:ext cx="10170367" cy="1143000"/>
          </a:xfrm>
        </p:spPr>
        <p:txBody>
          <a:bodyPr>
            <a:noAutofit/>
          </a:bodyPr>
          <a:lstStyle/>
          <a:p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Jellemző idegen vizek a szennyvízcsatorna hálózaton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531845" y="1558959"/>
            <a:ext cx="114859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accent5">
                    <a:lumMod val="50000"/>
                  </a:schemeClr>
                </a:solidFill>
              </a:rPr>
              <a:t> Illegális csapadékvíz és talajvíz bevezetés;</a:t>
            </a:r>
          </a:p>
          <a:p>
            <a:pPr marL="1143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accent5">
                    <a:lumMod val="50000"/>
                  </a:schemeClr>
                </a:solidFill>
              </a:rPr>
              <a:t> Csapadékvíz bejutása </a:t>
            </a:r>
            <a:r>
              <a:rPr lang="hu-HU" altLang="hu-HU" sz="2800" dirty="0" err="1">
                <a:solidFill>
                  <a:schemeClr val="accent5">
                    <a:lumMod val="50000"/>
                  </a:schemeClr>
                </a:solidFill>
              </a:rPr>
              <a:t>fedlapon</a:t>
            </a:r>
            <a:r>
              <a:rPr lang="hu-HU" altLang="hu-HU" sz="2800" dirty="0">
                <a:solidFill>
                  <a:schemeClr val="accent5">
                    <a:lumMod val="50000"/>
                  </a:schemeClr>
                </a:solidFill>
              </a:rPr>
              <a:t> és/vagy környékén;</a:t>
            </a:r>
          </a:p>
          <a:p>
            <a:pPr marL="1143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accent5">
                    <a:lumMod val="50000"/>
                  </a:schemeClr>
                </a:solidFill>
              </a:rPr>
              <a:t> Talajvíz bejutása aknában, tisztítónyílásban, vezetékben;</a:t>
            </a:r>
          </a:p>
          <a:p>
            <a:pPr marL="1143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accent5">
                    <a:lumMod val="50000"/>
                  </a:schemeClr>
                </a:solidFill>
              </a:rPr>
              <a:t> Jellemző hibák:</a:t>
            </a:r>
          </a:p>
          <a:p>
            <a:pPr marL="5143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Gerincre kötött bekötő vezetékek ‘Y’ idoma letörik (rossz tömörítés)</a:t>
            </a:r>
          </a:p>
          <a:p>
            <a:pPr marL="5143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Előre gyártott NA400-500 KG-PVC aknák toldásánál hiányzó, vagy nem megfelelő tömítés, </a:t>
            </a:r>
            <a:r>
              <a:rPr lang="hu-HU" altLang="hu-HU" sz="2400" dirty="0" err="1">
                <a:solidFill>
                  <a:schemeClr val="accent5">
                    <a:lumMod val="50000"/>
                  </a:schemeClr>
                </a:solidFill>
              </a:rPr>
              <a:t>esetenként</a:t>
            </a: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 az aknafenék kitörve.</a:t>
            </a:r>
          </a:p>
          <a:p>
            <a:pPr marL="5143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 Beton aknaelemek közötti hiányzó, vagy tönkrement tömítés.</a:t>
            </a:r>
          </a:p>
          <a:p>
            <a:pPr marL="5143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 Házi bekötések tisztítónyílásainál hiányzó, vagy nem megfelelő tömítés. 	</a:t>
            </a:r>
          </a:p>
          <a:p>
            <a:pPr marL="5143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 Beton aknák korrózió miatti tönkremenetele, csőátvezetések mellett rossz tömítettség.</a:t>
            </a:r>
          </a:p>
          <a:p>
            <a:pPr marL="5143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Csatorna nyomvonal és az </a:t>
            </a:r>
            <a:r>
              <a:rPr lang="hu-HU" altLang="hu-HU" sz="2400" dirty="0" err="1">
                <a:solidFill>
                  <a:schemeClr val="accent5">
                    <a:lumMod val="50000"/>
                  </a:schemeClr>
                </a:solidFill>
              </a:rPr>
              <a:t>aknafedlapok</a:t>
            </a: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 megsüllyedése – kiváló csapadékvíz gyűjtő…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hu-HU" altLang="hu-HU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IMG_20160517_1042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7801" y="404814"/>
            <a:ext cx="37687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20151112_1200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2314" y="404813"/>
            <a:ext cx="352742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1538" y="1196975"/>
            <a:ext cx="4394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289" y="549275"/>
            <a:ext cx="37861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>
          <a:xfrm>
            <a:off x="485192" y="-1"/>
            <a:ext cx="9498597" cy="1401243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Terhelések negatív hatásai</a:t>
            </a:r>
          </a:p>
        </p:txBody>
      </p:sp>
      <p:sp>
        <p:nvSpPr>
          <p:cNvPr id="43011" name="Rectangle 7"/>
          <p:cNvSpPr>
            <a:spLocks/>
          </p:cNvSpPr>
          <p:nvPr/>
        </p:nvSpPr>
        <p:spPr bwMode="auto">
          <a:xfrm>
            <a:off x="373224" y="1616074"/>
            <a:ext cx="11196734" cy="39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accent5">
                    <a:lumMod val="50000"/>
                  </a:schemeClr>
                </a:solidFill>
              </a:rPr>
              <a:t>Mennyiségi, -, fizikai, kémiai-, és biológiai hatások -&gt; gazdasági, környezetvédelmi következmények</a:t>
            </a:r>
          </a:p>
          <a:p>
            <a:pPr marL="914400" lvl="1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A szennyvíz átemelők és szennyvíztisztító telepek hidraulikai terhelése nő -&gt; gép üzemidők, dugulások, kiöntések, kimosódás</a:t>
            </a:r>
          </a:p>
          <a:p>
            <a:pPr marL="914400" lvl="1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Hőmérséklet csökkenés, </a:t>
            </a:r>
            <a:r>
              <a:rPr lang="hu-HU" altLang="hu-HU" sz="2400" dirty="0" err="1">
                <a:solidFill>
                  <a:schemeClr val="accent5">
                    <a:lumMod val="50000"/>
                  </a:schemeClr>
                </a:solidFill>
              </a:rPr>
              <a:t>abrazív</a:t>
            </a: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 anyagok bekerülése</a:t>
            </a:r>
          </a:p>
          <a:p>
            <a:pPr marL="914400" lvl="1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Többlet energia és tisztítási költség (átemelők és telep)</a:t>
            </a:r>
          </a:p>
          <a:p>
            <a:pPr marL="914400" lvl="1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Karbantartási, felújítási költség</a:t>
            </a:r>
          </a:p>
          <a:p>
            <a:pPr marL="914400" lvl="1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Hibaelhárítási, kármentesítési költségek</a:t>
            </a:r>
          </a:p>
          <a:p>
            <a:pPr marL="914400" lvl="1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Szennyvíz bírság</a:t>
            </a:r>
          </a:p>
          <a:p>
            <a:pPr marL="914400" lvl="1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accent5">
                    <a:lumMod val="50000"/>
                  </a:schemeClr>
                </a:solidFill>
              </a:rPr>
              <a:t>Rekonstrukciós költség</a:t>
            </a:r>
          </a:p>
          <a:p>
            <a:pPr marL="342900" indent="-342900">
              <a:spcBef>
                <a:spcPct val="20000"/>
              </a:spcBef>
            </a:pPr>
            <a:endParaRPr lang="hu-HU" altLang="hu-HU" sz="2400" dirty="0">
              <a:latin typeface="Calibri" pitchFamily="34" charset="0"/>
            </a:endParaRPr>
          </a:p>
        </p:txBody>
      </p:sp>
      <p:sp>
        <p:nvSpPr>
          <p:cNvPr id="43014" name="Rectangle 12"/>
          <p:cNvSpPr>
            <a:spLocks/>
          </p:cNvSpPr>
          <p:nvPr/>
        </p:nvSpPr>
        <p:spPr bwMode="auto">
          <a:xfrm>
            <a:off x="3216276" y="5734050"/>
            <a:ext cx="59039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hu-HU" altLang="hu-HU" sz="2000" u="sng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1774826" y="260351"/>
            <a:ext cx="8507413" cy="633413"/>
          </a:xfrm>
        </p:spPr>
        <p:txBody>
          <a:bodyPr/>
          <a:lstStyle/>
          <a:p>
            <a:pPr eaLnBrk="1" hangingPunct="1"/>
            <a:r>
              <a:rPr lang="hu-HU" altLang="hu-HU" sz="3600">
                <a:latin typeface="Arial" charset="0"/>
                <a:cs typeface="Arial" charset="0"/>
              </a:rPr>
              <a:t>Építési, tömítési hibák megszüntetése</a:t>
            </a:r>
          </a:p>
        </p:txBody>
      </p:sp>
      <p:pic>
        <p:nvPicPr>
          <p:cNvPr id="51203" name="Picture 3" descr="20161026_105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1" y="908051"/>
            <a:ext cx="31654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20170511_084141_Richtone(HDR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9" y="908051"/>
            <a:ext cx="36861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774825" y="188913"/>
            <a:ext cx="8229600" cy="633412"/>
          </a:xfrm>
        </p:spPr>
        <p:txBody>
          <a:bodyPr/>
          <a:lstStyle/>
          <a:p>
            <a:pPr eaLnBrk="1" hangingPunct="1"/>
            <a:r>
              <a:rPr lang="hu-HU" altLang="hu-HU" sz="3600">
                <a:latin typeface="Arial" charset="0"/>
                <a:cs typeface="Arial" charset="0"/>
              </a:rPr>
              <a:t>Törött, megrongált aknák javítása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264" y="836614"/>
            <a:ext cx="46364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 descr="20170510_103944_Richtone(HDR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12" y="836613"/>
            <a:ext cx="5282327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09EB41-1519-4F20-A680-674DF7BF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Csőhálózataink állapota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7ECB9-A77A-42E6-A8C5-B35581915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24" y="1207086"/>
            <a:ext cx="10515600" cy="3107716"/>
          </a:xfrm>
        </p:spPr>
        <p:txBody>
          <a:bodyPr>
            <a:normAutofit/>
          </a:bodyPr>
          <a:lstStyle/>
          <a:p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Ivóvíz gerincvezetékek és bekötések Magyarországon</a:t>
            </a:r>
          </a:p>
          <a:p>
            <a:pPr lvl="1"/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Gerinc és távvezetékek 68 915 km  </a:t>
            </a:r>
          </a:p>
          <a:p>
            <a:pPr lvl="2"/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Anyaguk, koruk (az elosztó hálózat átlagos életkora: &gt; 40 év)</a:t>
            </a:r>
          </a:p>
          <a:p>
            <a:pPr lvl="2"/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Nyomásviszonyok, kapacitásuk, kivitelezés minősége, talajviszonyok</a:t>
            </a:r>
          </a:p>
          <a:p>
            <a:pPr lvl="2"/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Csőszálak kötései és a vezeték korrózió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Bekötések 24 936 km (3 734 443 db)</a:t>
            </a:r>
          </a:p>
          <a:p>
            <a:pPr lvl="2">
              <a:lnSpc>
                <a:spcPct val="100000"/>
              </a:lnSpc>
            </a:pPr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Vízminőségi problémák (Ólom)</a:t>
            </a:r>
          </a:p>
          <a:p>
            <a:pPr lvl="2">
              <a:lnSpc>
                <a:spcPct val="100000"/>
              </a:lnSpc>
            </a:pPr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Horganyzott acél problémái, talajtípusok-korróziós hatások</a:t>
            </a:r>
            <a:endParaRPr lang="hu-HU" sz="1800" i="1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hu-HU" sz="2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9237ECB9-A77A-42E6-A8C5-B3558191555E}"/>
              </a:ext>
            </a:extLst>
          </p:cNvPr>
          <p:cNvSpPr txBox="1">
            <a:spLocks/>
          </p:cNvSpPr>
          <p:nvPr/>
        </p:nvSpPr>
        <p:spPr>
          <a:xfrm>
            <a:off x="365824" y="4163942"/>
            <a:ext cx="10515600" cy="2694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Szennyvízcsatorna hálózatok </a:t>
            </a: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74 591 km (gerinc + bekötés), ebből 69 442 km elválasztott (93,7 %)</a:t>
            </a:r>
            <a:endParaRPr lang="hu-HU" sz="2600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Jóval fiatalabb mint az ivóvíz hálózat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Anyaga jórészt műanyag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Meghibásodások: akna és csőkapcsolat, korrozív közeg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endParaRPr lang="hu-HU" sz="2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8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A069-6279-40AA-9360-A559BE4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16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Rekonstrukció lehetőségei, …de miből???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EC87B-FE66-4189-AE12-2831EB5B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Rekonstrukciós források a szolgáltatási díjakból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díjban megképződő ÉCS-re, a 2024. január 1.-től érvénybe lépett 25/2023. EM rendelet miatt (nem lakossági) számítani lehet,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24/2023. EM rendelet szabályozza a Társaságoknál a Víziközmű-fejlesztési és Ellentételezési Alap működését a fejlesztési források felhasználási szabályait.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EU-s és hazai rekonstrukciós források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Pályázni tanulunk…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Diagnosztikára és előre elkészített tervekre van szükség!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Tisztán rekonstrukcióra csak hazai forrásból van lehetőség (VÁRA, KEHOP 2.1.11.)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KEHOP Plusz 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RRF</a:t>
            </a:r>
          </a:p>
          <a:p>
            <a:pPr marL="0" indent="0">
              <a:buNone/>
            </a:pPr>
            <a:endParaRPr lang="hu-HU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BA9BEC-EA79-42A0-989D-556696D8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90F2A7-822B-47F9-8910-871309532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7200" dirty="0">
                <a:solidFill>
                  <a:schemeClr val="accent5">
                    <a:lumMod val="50000"/>
                  </a:schemeClr>
                </a:solidFill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253757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2A448E34-9636-32F5-30DC-F0E85CC0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04" y="4023358"/>
            <a:ext cx="3084911" cy="2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artalom helye 5">
            <a:extLst>
              <a:ext uri="{FF2B5EF4-FFF2-40B4-BE49-F238E27FC236}">
                <a16:creationId xmlns:a16="http://schemas.microsoft.com/office/drawing/2014/main" id="{CD516287-A42A-FCEC-0B4F-F100CDA9D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" y="4023358"/>
            <a:ext cx="2889710" cy="2314303"/>
          </a:xfrm>
          <a:prstGeom prst="rect">
            <a:avLst/>
          </a:prstGeom>
        </p:spPr>
      </p:pic>
      <p:pic>
        <p:nvPicPr>
          <p:cNvPr id="5" name="Tartalom helye 13">
            <a:extLst>
              <a:ext uri="{FF2B5EF4-FFF2-40B4-BE49-F238E27FC236}">
                <a16:creationId xmlns:a16="http://schemas.microsoft.com/office/drawing/2014/main" id="{711339C0-A16C-50E7-2676-37983959F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86" y="4023848"/>
            <a:ext cx="2786745" cy="231381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96CA80B-A183-57FC-FB71-36F02C925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76" y="4023358"/>
            <a:ext cx="2907782" cy="232301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2CBF945-D19F-FF1D-220C-654662F98E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1" y="168415"/>
            <a:ext cx="4819650" cy="361473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40" y="133264"/>
            <a:ext cx="5162579" cy="3685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FAC769-AC46-40C1-9EC3-D3389ECA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6F51"/>
                </a:solidFill>
              </a:rPr>
              <a:t>Csőhálózat életkora és a hibaszám alakulása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778084-4CA6-48BB-A291-0FAEF6D2F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210867"/>
              </p:ext>
            </p:extLst>
          </p:nvPr>
        </p:nvGraphicFramePr>
        <p:xfrm>
          <a:off x="755779" y="1412776"/>
          <a:ext cx="1026367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35D0A31C-A06D-45DB-AA4C-8E492F8F0AEF}"/>
              </a:ext>
            </a:extLst>
          </p:cNvPr>
          <p:cNvSpPr txBox="1"/>
          <p:nvPr/>
        </p:nvSpPr>
        <p:spPr>
          <a:xfrm>
            <a:off x="7781731" y="5989652"/>
            <a:ext cx="20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Évek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5C684B3-CBFE-4E7C-B4AA-61A18B6B3B87}"/>
              </a:ext>
            </a:extLst>
          </p:cNvPr>
          <p:cNvSpPr txBox="1"/>
          <p:nvPr/>
        </p:nvSpPr>
        <p:spPr>
          <a:xfrm rot="16200000">
            <a:off x="-682690" y="3227525"/>
            <a:ext cx="245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Hibaszám (db/év)</a:t>
            </a:r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EC74FF67-310E-42F4-8D23-216117D2B56D}"/>
              </a:ext>
            </a:extLst>
          </p:cNvPr>
          <p:cNvGrpSpPr/>
          <p:nvPr/>
        </p:nvGrpSpPr>
        <p:grpSpPr>
          <a:xfrm>
            <a:off x="2423592" y="1700808"/>
            <a:ext cx="3456384" cy="3672408"/>
            <a:chOff x="899592" y="1700808"/>
            <a:chExt cx="3456384" cy="3672408"/>
          </a:xfrm>
        </p:grpSpPr>
        <p:grpSp>
          <p:nvGrpSpPr>
            <p:cNvPr id="16" name="Csoportba foglalás 15">
              <a:extLst>
                <a:ext uri="{FF2B5EF4-FFF2-40B4-BE49-F238E27FC236}">
                  <a16:creationId xmlns:a16="http://schemas.microsoft.com/office/drawing/2014/main" id="{AFB5119F-455A-4A4D-8171-ED6C966EE97D}"/>
                </a:ext>
              </a:extLst>
            </p:cNvPr>
            <p:cNvGrpSpPr/>
            <p:nvPr/>
          </p:nvGrpSpPr>
          <p:grpSpPr>
            <a:xfrm>
              <a:off x="899592" y="4653136"/>
              <a:ext cx="432048" cy="720080"/>
              <a:chOff x="899592" y="4653136"/>
              <a:chExt cx="432048" cy="720080"/>
            </a:xfrm>
          </p:grpSpPr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5D10E664-029D-4634-8388-FDE052D5E465}"/>
                  </a:ext>
                </a:extLst>
              </p:cNvPr>
              <p:cNvSpPr/>
              <p:nvPr/>
            </p:nvSpPr>
            <p:spPr>
              <a:xfrm>
                <a:off x="899592" y="465313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1.</a:t>
                </a:r>
              </a:p>
            </p:txBody>
          </p:sp>
          <p:cxnSp>
            <p:nvCxnSpPr>
              <p:cNvPr id="10" name="Egyenes összekötő nyíllal 9">
                <a:extLst>
                  <a:ext uri="{FF2B5EF4-FFF2-40B4-BE49-F238E27FC236}">
                    <a16:creationId xmlns:a16="http://schemas.microsoft.com/office/drawing/2014/main" id="{99D00F8A-3E88-45ED-8121-8AC6BAA79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5085184"/>
                <a:ext cx="0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9ADEC189-8594-4FE6-9AF9-B4F5250AAF29}"/>
                </a:ext>
              </a:extLst>
            </p:cNvPr>
            <p:cNvSpPr/>
            <p:nvPr/>
          </p:nvSpPr>
          <p:spPr>
            <a:xfrm>
              <a:off x="1051992" y="1700808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1.</a:t>
              </a:r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B645258-5AB9-4A78-B7AA-F6E470C238A1}"/>
                </a:ext>
              </a:extLst>
            </p:cNvPr>
            <p:cNvSpPr txBox="1"/>
            <p:nvPr/>
          </p:nvSpPr>
          <p:spPr>
            <a:xfrm>
              <a:off x="1475656" y="170080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Gyerekkor</a:t>
              </a:r>
              <a:r>
                <a:rPr lang="hu-HU" dirty="0"/>
                <a:t> - Beágyazódás</a:t>
              </a:r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56B1A310-308B-4688-BC21-41C1A774FF0B}"/>
              </a:ext>
            </a:extLst>
          </p:cNvPr>
          <p:cNvGrpSpPr/>
          <p:nvPr/>
        </p:nvGrpSpPr>
        <p:grpSpPr>
          <a:xfrm>
            <a:off x="2567608" y="2348880"/>
            <a:ext cx="4896544" cy="3176736"/>
            <a:chOff x="1043608" y="2348880"/>
            <a:chExt cx="4896544" cy="3176736"/>
          </a:xfrm>
        </p:grpSpPr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5971D3AE-95E9-47DE-B0BC-BCD807E5A0EF}"/>
                </a:ext>
              </a:extLst>
            </p:cNvPr>
            <p:cNvGrpSpPr/>
            <p:nvPr/>
          </p:nvGrpSpPr>
          <p:grpSpPr>
            <a:xfrm>
              <a:off x="2987824" y="4805536"/>
              <a:ext cx="432048" cy="720080"/>
              <a:chOff x="899592" y="4653136"/>
              <a:chExt cx="432048" cy="720080"/>
            </a:xfrm>
          </p:grpSpPr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BB42DE63-D8B3-4210-A69C-4B6DA79F6009}"/>
                  </a:ext>
                </a:extLst>
              </p:cNvPr>
              <p:cNvSpPr/>
              <p:nvPr/>
            </p:nvSpPr>
            <p:spPr>
              <a:xfrm>
                <a:off x="899592" y="465313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2.</a:t>
                </a:r>
              </a:p>
            </p:txBody>
          </p:sp>
          <p:cxnSp>
            <p:nvCxnSpPr>
              <p:cNvPr id="19" name="Egyenes összekötő nyíllal 18">
                <a:extLst>
                  <a:ext uri="{FF2B5EF4-FFF2-40B4-BE49-F238E27FC236}">
                    <a16:creationId xmlns:a16="http://schemas.microsoft.com/office/drawing/2014/main" id="{F3B93A77-08E4-470C-A9DB-4B0AB3697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5085184"/>
                <a:ext cx="0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53A7C79A-A0FB-4E7D-B0E0-B8E23BD70ED1}"/>
                </a:ext>
              </a:extLst>
            </p:cNvPr>
            <p:cNvSpPr/>
            <p:nvPr/>
          </p:nvSpPr>
          <p:spPr>
            <a:xfrm>
              <a:off x="1043608" y="234888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2.</a:t>
              </a:r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AFDCCF84-0779-4D8F-B893-482DDB594166}"/>
                </a:ext>
              </a:extLst>
            </p:cNvPr>
            <p:cNvSpPr txBox="1"/>
            <p:nvPr/>
          </p:nvSpPr>
          <p:spPr>
            <a:xfrm>
              <a:off x="1475656" y="234888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Fiatalkor</a:t>
              </a:r>
              <a:r>
                <a:rPr lang="hu-HU" dirty="0"/>
                <a:t> – Hibamentes időszak</a:t>
              </a:r>
            </a:p>
          </p:txBody>
        </p:sp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730B8C06-F9F4-4733-A4EC-5560537F4704}"/>
              </a:ext>
            </a:extLst>
          </p:cNvPr>
          <p:cNvGrpSpPr/>
          <p:nvPr/>
        </p:nvGrpSpPr>
        <p:grpSpPr>
          <a:xfrm>
            <a:off x="2567608" y="3068960"/>
            <a:ext cx="4896544" cy="2232248"/>
            <a:chOff x="1043608" y="3068960"/>
            <a:chExt cx="4896544" cy="2232248"/>
          </a:xfrm>
        </p:grpSpPr>
        <p:grpSp>
          <p:nvGrpSpPr>
            <p:cNvPr id="20" name="Csoportba foglalás 19">
              <a:extLst>
                <a:ext uri="{FF2B5EF4-FFF2-40B4-BE49-F238E27FC236}">
                  <a16:creationId xmlns:a16="http://schemas.microsoft.com/office/drawing/2014/main" id="{EC4CCBCC-3220-451C-B7CC-DE2864C26B75}"/>
                </a:ext>
              </a:extLst>
            </p:cNvPr>
            <p:cNvGrpSpPr/>
            <p:nvPr/>
          </p:nvGrpSpPr>
          <p:grpSpPr>
            <a:xfrm>
              <a:off x="5364088" y="4509120"/>
              <a:ext cx="432048" cy="792088"/>
              <a:chOff x="899592" y="4581128"/>
              <a:chExt cx="432048" cy="792088"/>
            </a:xfrm>
          </p:grpSpPr>
          <p:sp>
            <p:nvSpPr>
              <p:cNvPr id="21" name="Ellipszis 20">
                <a:extLst>
                  <a:ext uri="{FF2B5EF4-FFF2-40B4-BE49-F238E27FC236}">
                    <a16:creationId xmlns:a16="http://schemas.microsoft.com/office/drawing/2014/main" id="{CD315261-769D-42FF-B4FA-7B7DC880F030}"/>
                  </a:ext>
                </a:extLst>
              </p:cNvPr>
              <p:cNvSpPr/>
              <p:nvPr/>
            </p:nvSpPr>
            <p:spPr>
              <a:xfrm>
                <a:off x="899592" y="458112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3.</a:t>
                </a:r>
              </a:p>
            </p:txBody>
          </p:sp>
          <p:cxnSp>
            <p:nvCxnSpPr>
              <p:cNvPr id="22" name="Egyenes összekötő nyíllal 21">
                <a:extLst>
                  <a:ext uri="{FF2B5EF4-FFF2-40B4-BE49-F238E27FC236}">
                    <a16:creationId xmlns:a16="http://schemas.microsoft.com/office/drawing/2014/main" id="{4BD8E410-A87C-4F28-B7E6-527F096A8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5013176"/>
                <a:ext cx="0" cy="3600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Ellipszis 35">
              <a:extLst>
                <a:ext uri="{FF2B5EF4-FFF2-40B4-BE49-F238E27FC236}">
                  <a16:creationId xmlns:a16="http://schemas.microsoft.com/office/drawing/2014/main" id="{C4C69668-F3F1-445F-8449-A5D118AF2D19}"/>
                </a:ext>
              </a:extLst>
            </p:cNvPr>
            <p:cNvSpPr/>
            <p:nvPr/>
          </p:nvSpPr>
          <p:spPr>
            <a:xfrm>
              <a:off x="1043608" y="306896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3.</a:t>
              </a:r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AD417DBC-7B95-440F-96B5-D10D3344A2DC}"/>
                </a:ext>
              </a:extLst>
            </p:cNvPr>
            <p:cNvSpPr txBox="1"/>
            <p:nvPr/>
          </p:nvSpPr>
          <p:spPr>
            <a:xfrm>
              <a:off x="1475656" y="306896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Felnőttkor</a:t>
              </a:r>
              <a:r>
                <a:rPr lang="hu-HU" dirty="0"/>
                <a:t> – Szaporodó hibaszám- felújítás</a:t>
              </a:r>
            </a:p>
          </p:txBody>
        </p:sp>
      </p:grpSp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EF0668A1-A1DA-47B4-A2D7-535C931F022D}"/>
              </a:ext>
            </a:extLst>
          </p:cNvPr>
          <p:cNvGrpSpPr/>
          <p:nvPr/>
        </p:nvGrpSpPr>
        <p:grpSpPr>
          <a:xfrm>
            <a:off x="2567608" y="3140968"/>
            <a:ext cx="5741805" cy="1294403"/>
            <a:chOff x="1043608" y="3140968"/>
            <a:chExt cx="5741805" cy="1294403"/>
          </a:xfrm>
        </p:grpSpPr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A8F68F9A-0AFF-4292-A089-F9B230B9AAC7}"/>
                </a:ext>
              </a:extLst>
            </p:cNvPr>
            <p:cNvGrpSpPr/>
            <p:nvPr/>
          </p:nvGrpSpPr>
          <p:grpSpPr>
            <a:xfrm>
              <a:off x="6353365" y="3140968"/>
              <a:ext cx="432048" cy="904468"/>
              <a:chOff x="1096781" y="4221088"/>
              <a:chExt cx="432048" cy="904468"/>
            </a:xfrm>
          </p:grpSpPr>
          <p:sp>
            <p:nvSpPr>
              <p:cNvPr id="24" name="Ellipszis 23">
                <a:extLst>
                  <a:ext uri="{FF2B5EF4-FFF2-40B4-BE49-F238E27FC236}">
                    <a16:creationId xmlns:a16="http://schemas.microsoft.com/office/drawing/2014/main" id="{E4F61BBE-9F94-4C0B-94C6-6BE89A3A9E8E}"/>
                  </a:ext>
                </a:extLst>
              </p:cNvPr>
              <p:cNvSpPr/>
              <p:nvPr/>
            </p:nvSpPr>
            <p:spPr>
              <a:xfrm>
                <a:off x="1096781" y="422108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4.</a:t>
                </a:r>
              </a:p>
            </p:txBody>
          </p:sp>
          <p:cxnSp>
            <p:nvCxnSpPr>
              <p:cNvPr id="25" name="Egyenes összekötő nyíllal 24">
                <a:extLst>
                  <a:ext uri="{FF2B5EF4-FFF2-40B4-BE49-F238E27FC236}">
                    <a16:creationId xmlns:a16="http://schemas.microsoft.com/office/drawing/2014/main" id="{842A2477-4C5B-4B8E-8F6A-3BCE14431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0" y="4653136"/>
                <a:ext cx="144016" cy="472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Ellipszis 38">
              <a:extLst>
                <a:ext uri="{FF2B5EF4-FFF2-40B4-BE49-F238E27FC236}">
                  <a16:creationId xmlns:a16="http://schemas.microsoft.com/office/drawing/2014/main" id="{E013DF52-ABD3-4EDC-9741-8E8F24D5D1D1}"/>
                </a:ext>
              </a:extLst>
            </p:cNvPr>
            <p:cNvSpPr/>
            <p:nvPr/>
          </p:nvSpPr>
          <p:spPr>
            <a:xfrm>
              <a:off x="1043608" y="3748668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4.</a:t>
              </a:r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94F038D7-D483-484B-8A8C-2E7DEE8D7F55}"/>
                </a:ext>
              </a:extLst>
            </p:cNvPr>
            <p:cNvSpPr txBox="1"/>
            <p:nvPr/>
          </p:nvSpPr>
          <p:spPr>
            <a:xfrm>
              <a:off x="1475656" y="3789040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Öregkor</a:t>
              </a:r>
              <a:r>
                <a:rPr lang="hu-HU" dirty="0"/>
                <a:t> – Tönkremeneteli időszak – rekonstrukció</a:t>
              </a:r>
            </a:p>
            <a:p>
              <a:r>
                <a:rPr lang="hu-HU" dirty="0"/>
                <a:t>                                                                     csőcsere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8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2476D7-8A9B-401D-B0A1-9B1AA4D7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Az ivóvíz elosztóhálózat anyag összetétele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BEBB410-1A4E-3106-E936-874F7721E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282" y="1800807"/>
            <a:ext cx="6522099" cy="4058817"/>
          </a:xfrm>
        </p:spPr>
      </p:pic>
      <p:graphicFrame>
        <p:nvGraphicFramePr>
          <p:cNvPr id="3" name="Tartalom helye 3">
            <a:extLst>
              <a:ext uri="{FF2B5EF4-FFF2-40B4-BE49-F238E27FC236}">
                <a16:creationId xmlns:a16="http://schemas.microsoft.com/office/drawing/2014/main" id="{B89C6EC9-267F-A2B0-F611-4287F19A1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58610"/>
              </p:ext>
            </p:extLst>
          </p:nvPr>
        </p:nvGraphicFramePr>
        <p:xfrm>
          <a:off x="6699381" y="1828798"/>
          <a:ext cx="5113177" cy="4030826"/>
        </p:xfrm>
        <a:graphic>
          <a:graphicData uri="http://schemas.openxmlformats.org/drawingml/2006/table">
            <a:tbl>
              <a:tblPr/>
              <a:tblGrid>
                <a:gridCol w="3228392">
                  <a:extLst>
                    <a:ext uri="{9D8B030D-6E8A-4147-A177-3AD203B41FA5}">
                      <a16:colId xmlns:a16="http://schemas.microsoft.com/office/drawing/2014/main" val="3843642826"/>
                    </a:ext>
                  </a:extLst>
                </a:gridCol>
                <a:gridCol w="1007706">
                  <a:extLst>
                    <a:ext uri="{9D8B030D-6E8A-4147-A177-3AD203B41FA5}">
                      <a16:colId xmlns:a16="http://schemas.microsoft.com/office/drawing/2014/main" val="1316209774"/>
                    </a:ext>
                  </a:extLst>
                </a:gridCol>
                <a:gridCol w="877079">
                  <a:extLst>
                    <a:ext uri="{9D8B030D-6E8A-4147-A177-3AD203B41FA5}">
                      <a16:colId xmlns:a16="http://schemas.microsoft.com/office/drawing/2014/main" val="1918601712"/>
                    </a:ext>
                  </a:extLst>
                </a:gridCol>
              </a:tblGrid>
              <a:tr h="4058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Ivóvíz elosztóhálózat anyag szerinti összetétele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6670"/>
                  </a:ext>
                </a:extLst>
              </a:tr>
              <a:tr h="40588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Öntöttvas (lemezgrafitos)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935518"/>
                  </a:ext>
                </a:extLst>
              </a:tr>
              <a:tr h="40588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Duktil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1 002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388326"/>
                  </a:ext>
                </a:extLst>
              </a:tr>
              <a:tr h="40588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Acél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946148"/>
                  </a:ext>
                </a:extLst>
              </a:tr>
              <a:tr h="40588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Azbesztcement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27 106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110724"/>
                  </a:ext>
                </a:extLst>
              </a:tr>
              <a:tr h="40588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KPE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12 828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017"/>
                  </a:ext>
                </a:extLst>
              </a:tr>
              <a:tr h="40588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PVC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24 249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835951"/>
                  </a:ext>
                </a:extLst>
              </a:tr>
              <a:tr h="40588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Vasbeton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027581"/>
                  </a:ext>
                </a:extLst>
              </a:tr>
              <a:tr h="40588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Egyéb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20050"/>
                  </a:ext>
                </a:extLst>
              </a:tr>
              <a:tr h="2884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Elosztó hálózat hossza összesen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77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01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A069-6279-40AA-9360-A559BE42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Ivóvíz elosztó hálózatunk kora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EC87B-FE66-4189-AE12-2831EB5B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634"/>
            <a:ext cx="10515600" cy="4351338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BD9C981A-21D7-B977-E21B-180BEA034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1" y="1576873"/>
            <a:ext cx="6621643" cy="4133462"/>
          </a:xfrm>
          <a:prstGeom prst="rect">
            <a:avLst/>
          </a:prstGeom>
        </p:spPr>
      </p:pic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FC91DB8A-0A1C-C193-89CB-2A8261E6A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11951"/>
              </p:ext>
            </p:extLst>
          </p:nvPr>
        </p:nvGraphicFramePr>
        <p:xfrm>
          <a:off x="6624734" y="1618860"/>
          <a:ext cx="4954556" cy="4049487"/>
        </p:xfrm>
        <a:graphic>
          <a:graphicData uri="http://schemas.openxmlformats.org/drawingml/2006/table">
            <a:tbl>
              <a:tblPr/>
              <a:tblGrid>
                <a:gridCol w="3571095">
                  <a:extLst>
                    <a:ext uri="{9D8B030D-6E8A-4147-A177-3AD203B41FA5}">
                      <a16:colId xmlns:a16="http://schemas.microsoft.com/office/drawing/2014/main" val="3749664639"/>
                    </a:ext>
                  </a:extLst>
                </a:gridCol>
                <a:gridCol w="643789">
                  <a:extLst>
                    <a:ext uri="{9D8B030D-6E8A-4147-A177-3AD203B41FA5}">
                      <a16:colId xmlns:a16="http://schemas.microsoft.com/office/drawing/2014/main" val="3389884435"/>
                    </a:ext>
                  </a:extLst>
                </a:gridCol>
                <a:gridCol w="739672">
                  <a:extLst>
                    <a:ext uri="{9D8B030D-6E8A-4147-A177-3AD203B41FA5}">
                      <a16:colId xmlns:a16="http://schemas.microsoft.com/office/drawing/2014/main" val="4071007937"/>
                    </a:ext>
                  </a:extLst>
                </a:gridCol>
              </a:tblGrid>
              <a:tr h="4133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Ivóvíz elosztóhálózat kor szerinti összetétele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83221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 előtt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777179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1911-1960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637925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1961-1970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467368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1971-1980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15 220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174623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1981-1990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18 033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337293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1991-2000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9 932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857224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2001-2010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7 126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719431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2011 után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5 009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40964"/>
                  </a:ext>
                </a:extLst>
              </a:tr>
              <a:tr h="24741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Elosztó hálózat hossza összesen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002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09EB41-1519-4F20-A680-674DF7BF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A meghibásodások és az ivóvíz hálózat állapota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7ECB9-A77A-42E6-A8C5-B35581915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18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4FC68DAD-F17F-4B69-1959-4D88A7464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0" y="1400553"/>
            <a:ext cx="6705600" cy="341909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D62BA9A-EFFC-B18C-BCA3-389693EB2058}"/>
              </a:ext>
            </a:extLst>
          </p:cNvPr>
          <p:cNvSpPr txBox="1"/>
          <p:nvPr/>
        </p:nvSpPr>
        <p:spPr>
          <a:xfrm>
            <a:off x="838200" y="5032375"/>
            <a:ext cx="10834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A hálózat hossza évről évre minimálisan, de növekszik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750"/>
            <a:r>
              <a:rPr lang="hu-HU" sz="1600" dirty="0">
                <a:latin typeface="Calibri" panose="020F0502020204030204" pitchFamily="34" charset="0"/>
              </a:rPr>
              <a:t>- Az utóbbi 10 év alatt jelentősen megnőtt a hibaszám. </a:t>
            </a:r>
            <a:r>
              <a:rPr lang="hu-HU" sz="1600" b="1" dirty="0">
                <a:latin typeface="Calibri" panose="020F0502020204030204" pitchFamily="34" charset="0"/>
              </a:rPr>
              <a:t>2022. évben 1,04 db/km</a:t>
            </a:r>
            <a:endParaRPr lang="hu-HU" sz="1600" dirty="0">
              <a:latin typeface="Calibri" panose="020F0502020204030204" pitchFamily="34" charset="0"/>
            </a:endParaRPr>
          </a:p>
          <a:p>
            <a:pPr marL="31750"/>
            <a:r>
              <a:rPr lang="hu-HU" sz="1600" dirty="0">
                <a:latin typeface="Calibri" panose="020F0502020204030204" pitchFamily="34" charset="0"/>
              </a:rPr>
              <a:t>- </a:t>
            </a:r>
            <a:r>
              <a:rPr lang="hu-HU" sz="1600" b="1" dirty="0">
                <a:latin typeface="Calibri" panose="020F0502020204030204" pitchFamily="34" charset="0"/>
              </a:rPr>
              <a:t>A hálózatra vetített megújulási arány 2022-ben 0,18%</a:t>
            </a:r>
          </a:p>
        </p:txBody>
      </p:sp>
    </p:spTree>
    <p:extLst>
      <p:ext uri="{BB962C8B-B14F-4D97-AF65-F5344CB8AC3E}">
        <p14:creationId xmlns:p14="http://schemas.microsoft.com/office/powerpoint/2010/main" val="3219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599516"/>
              </p:ext>
            </p:extLst>
          </p:nvPr>
        </p:nvGraphicFramePr>
        <p:xfrm>
          <a:off x="1063690" y="4891302"/>
          <a:ext cx="9157452" cy="12669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6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6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3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Vezetékhossz összesen</a:t>
                      </a:r>
                      <a:br>
                        <a:rPr lang="hu-HU" sz="1600" dirty="0"/>
                      </a:br>
                      <a:r>
                        <a:rPr lang="hu-HU" sz="1600" dirty="0"/>
                        <a:t>(km)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Műanyag</a:t>
                      </a:r>
                      <a:br>
                        <a:rPr lang="hu-HU" sz="1600" dirty="0"/>
                      </a:br>
                      <a:r>
                        <a:rPr lang="hu-HU" sz="1600" dirty="0"/>
                        <a:t>(km)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Beton és </a:t>
                      </a:r>
                      <a:r>
                        <a:rPr lang="hu-HU" sz="1600" dirty="0" err="1"/>
                        <a:t>ac</a:t>
                      </a:r>
                      <a:r>
                        <a:rPr lang="hu-HU" sz="1600" dirty="0"/>
                        <a:t>.</a:t>
                      </a:r>
                      <a:br>
                        <a:rPr lang="hu-HU" sz="1600" dirty="0"/>
                      </a:br>
                      <a:r>
                        <a:rPr lang="hu-HU" sz="1600" dirty="0"/>
                        <a:t>(km)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Kőagyag</a:t>
                      </a:r>
                      <a:br>
                        <a:rPr lang="hu-HU" sz="1600" dirty="0"/>
                      </a:br>
                      <a:r>
                        <a:rPr lang="hu-HU" sz="1600" dirty="0"/>
                        <a:t>(km)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Acél</a:t>
                      </a:r>
                      <a:br>
                        <a:rPr lang="hu-HU" sz="1600" dirty="0"/>
                      </a:br>
                      <a:r>
                        <a:rPr lang="hu-HU" sz="1600" dirty="0"/>
                        <a:t>(km)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Egyéb</a:t>
                      </a:r>
                      <a:br>
                        <a:rPr lang="hu-HU" sz="1600" dirty="0"/>
                      </a:br>
                      <a:r>
                        <a:rPr lang="hu-HU" sz="1600" dirty="0"/>
                        <a:t>(km)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74 591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61 443 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10 366 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1 013 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116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/>
                        <a:t>1 653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885868" y="2132857"/>
            <a:ext cx="93865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A működési engedéllyel rendelkező víziközmű-szolgáltatók adatszolgáltatása alapján a szennyvízelvezető rendszerek (gerincvezeték és bekötővezeték együtt) összesített vezeték hossza 74 591 km. Ennek több mint fele 2000. után épült.</a:t>
            </a:r>
          </a:p>
          <a:p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A teljes vezetékhossz csőanyag szerinti megoszlását az alábbi táblázat tartalmazza: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2FC1F79-C16B-4417-6BA3-D68E32E78CAF}"/>
              </a:ext>
            </a:extLst>
          </p:cNvPr>
          <p:cNvSpPr txBox="1"/>
          <p:nvPr/>
        </p:nvSpPr>
        <p:spPr>
          <a:xfrm>
            <a:off x="1259633" y="513184"/>
            <a:ext cx="93865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dirty="0">
                <a:solidFill>
                  <a:schemeClr val="accent5">
                    <a:lumMod val="50000"/>
                  </a:schemeClr>
                </a:solidFill>
              </a:rPr>
              <a:t>A szennyvízcsatorna hálózat anyag összetétele</a:t>
            </a:r>
            <a:endParaRPr lang="hu-HU" sz="44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1186551"/>
              </p:ext>
            </p:extLst>
          </p:nvPr>
        </p:nvGraphicFramePr>
        <p:xfrm>
          <a:off x="1881158" y="1643051"/>
          <a:ext cx="8627038" cy="52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735494" y="587829"/>
            <a:ext cx="78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accent5">
                    <a:lumMod val="50000"/>
                  </a:schemeClr>
                </a:solidFill>
              </a:rPr>
              <a:t>Szennyvíz csatornák összetétele anyag szerint Magyarországon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1133</Words>
  <Application>Microsoft Office PowerPoint</Application>
  <PresentationFormat>Szélesvásznú</PresentationFormat>
  <Paragraphs>394</Paragraphs>
  <Slides>21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Office-téma</vt:lpstr>
      <vt:lpstr> Víziközmű vezetékek helyzete és élettartamának jellemzői Magyarországon </vt:lpstr>
      <vt:lpstr>Csőhálózataink állapota</vt:lpstr>
      <vt:lpstr>PowerPoint-bemutató</vt:lpstr>
      <vt:lpstr>Csőhálózat életkora és a hibaszám alakulása</vt:lpstr>
      <vt:lpstr>Az ivóvíz elosztóhálózat anyag összetétele</vt:lpstr>
      <vt:lpstr>Ivóvíz elosztó hálózatunk kora</vt:lpstr>
      <vt:lpstr>A meghibásodások és az ivóvíz hálózat állapota</vt:lpstr>
      <vt:lpstr>PowerPoint-bemutató</vt:lpstr>
      <vt:lpstr>PowerPoint-bemutató</vt:lpstr>
      <vt:lpstr>Csőanyag élettartamok – rekonstrukciós igény</vt:lpstr>
      <vt:lpstr>Egyéb hatások, változások – amik nem segítenek…. – ivóvíz és szennyvíz csatorna hálózaton</vt:lpstr>
      <vt:lpstr>Vízió és műszaki szükségesség</vt:lpstr>
      <vt:lpstr>Hálózat vizsgálat</vt:lpstr>
      <vt:lpstr>Jellemző idegen vizek a szennyvízcsatorna hálózaton</vt:lpstr>
      <vt:lpstr>PowerPoint-bemutató</vt:lpstr>
      <vt:lpstr>PowerPoint-bemutató</vt:lpstr>
      <vt:lpstr>Terhelések negatív hatásai</vt:lpstr>
      <vt:lpstr>Építési, tömítési hibák megszüntetése</vt:lpstr>
      <vt:lpstr>Törött, megrongált aknák javítása</vt:lpstr>
      <vt:lpstr>Rekonstrukció lehetőségei, …de miből???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Tary Dávid</dc:creator>
  <cp:lastModifiedBy>Radács Attila</cp:lastModifiedBy>
  <cp:revision>39</cp:revision>
  <dcterms:created xsi:type="dcterms:W3CDTF">2020-11-23T09:22:34Z</dcterms:created>
  <dcterms:modified xsi:type="dcterms:W3CDTF">2024-01-23T06:26:49Z</dcterms:modified>
</cp:coreProperties>
</file>